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1" r:id="rId9"/>
    <p:sldId id="262" r:id="rId10"/>
    <p:sldId id="266" r:id="rId11"/>
    <p:sldId id="264" r:id="rId12"/>
    <p:sldId id="263" r:id="rId13"/>
    <p:sldId id="265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4620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569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7095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995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231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5241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716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462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1752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75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0826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4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057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2733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611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55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808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E15E1A8-4E48-4EEB-876B-A95B7453586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6D627-BFDA-4B0B-8309-FD6FF8E659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40715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0036" y="229529"/>
            <a:ext cx="9144000" cy="2552131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6700" i="1" dirty="0" smtClean="0"/>
              <a:t>Escherichia coli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6700" dirty="0" err="1" smtClean="0"/>
              <a:t>enterotoxigenica</a:t>
            </a:r>
            <a:r>
              <a:rPr lang="pt-BR" sz="6000" dirty="0" smtClean="0"/>
              <a:t> </a:t>
            </a:r>
            <a:r>
              <a:rPr lang="pt-BR" sz="4900" dirty="0" smtClean="0"/>
              <a:t>(ETEC)</a:t>
            </a:r>
            <a:endParaRPr lang="pt-BR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424" y="6885294"/>
            <a:ext cx="8134066" cy="627798"/>
          </a:xfrm>
        </p:spPr>
        <p:txBody>
          <a:bodyPr>
            <a:normAutofit/>
          </a:bodyPr>
          <a:lstStyle/>
          <a:p>
            <a:endParaRPr lang="pt-BR" dirty="0" smtClean="0"/>
          </a:p>
        </p:txBody>
      </p:sp>
      <p:pic>
        <p:nvPicPr>
          <p:cNvPr id="1026" name="Picture 2" descr="https://encrypted-tbn3.gstatic.com/images?q=tbn:ANd9GcQ_Ucq7bzNZyQunneBMY1AwB8q83y0HhhpzeYJv7wGHirPeNhH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285" y="3257837"/>
            <a:ext cx="4499551" cy="3226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9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201" y="6858000"/>
            <a:ext cx="9404723" cy="140053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452719"/>
            <a:ext cx="8946541" cy="612550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dirty="0"/>
              <a:t> </a:t>
            </a:r>
          </a:p>
          <a:p>
            <a:r>
              <a:rPr lang="pt-BR" sz="4400" dirty="0" smtClean="0"/>
              <a:t>As </a:t>
            </a:r>
            <a:r>
              <a:rPr lang="pt-BR" sz="4400" dirty="0"/>
              <a:t>toxinas LT apresentam estrutura e função semelhantes à toxina colérica e pode ser classificada em LT-I, expressa em cepas patogênicas tanto para humanos como para animais e LT-II, encontrada principalmente em isolados animais. (FOCACCIA,2005)</a:t>
            </a:r>
          </a:p>
          <a:p>
            <a:r>
              <a:rPr lang="pt-BR" sz="4400" dirty="0"/>
              <a:t>As toxinas termoestáveis são pequenas, monoméricas e contém vários resíduos de </a:t>
            </a:r>
            <a:r>
              <a:rPr lang="pt-BR" sz="4400" dirty="0" err="1"/>
              <a:t>cisteína</a:t>
            </a:r>
            <a:r>
              <a:rPr lang="pt-BR" sz="4400" dirty="0"/>
              <a:t>, formando pontes de </a:t>
            </a:r>
            <a:r>
              <a:rPr lang="pt-BR" sz="4400" dirty="0" err="1"/>
              <a:t>dissulfeto</a:t>
            </a:r>
            <a:r>
              <a:rPr lang="pt-BR" sz="4400" dirty="0"/>
              <a:t> que lhes conferem a </a:t>
            </a:r>
            <a:r>
              <a:rPr lang="pt-BR" sz="4400" dirty="0" err="1"/>
              <a:t>termoestabilidade</a:t>
            </a:r>
            <a:r>
              <a:rPr lang="pt-BR" sz="4400" dirty="0"/>
              <a:t>. (FOCACCIA,2005)</a:t>
            </a:r>
          </a:p>
          <a:p>
            <a:r>
              <a:rPr lang="pt-BR" sz="4400" dirty="0"/>
              <a:t>As infecções por ETEC se caracterizam por adesão da bactéria aos enterócitos e produção das toxinas LT e/ou ST, determinando uma </a:t>
            </a:r>
            <a:r>
              <a:rPr lang="pt-BR" sz="4400" dirty="0" err="1"/>
              <a:t>diarréia</a:t>
            </a:r>
            <a:r>
              <a:rPr lang="pt-BR" sz="4400" dirty="0"/>
              <a:t> secretora. Leva a um quadro de desidratação grave. </a:t>
            </a:r>
          </a:p>
        </p:txBody>
      </p:sp>
    </p:spTree>
    <p:extLst>
      <p:ext uri="{BB962C8B-B14F-4D97-AF65-F5344CB8AC3E}">
        <p14:creationId xmlns:p14="http://schemas.microsoft.com/office/powerpoint/2010/main" val="210059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910" y="288945"/>
            <a:ext cx="9404723" cy="1400530"/>
          </a:xfrm>
        </p:spPr>
        <p:txBody>
          <a:bodyPr/>
          <a:lstStyle/>
          <a:p>
            <a:r>
              <a:rPr lang="pt-BR" b="1" dirty="0"/>
              <a:t>MANIFESTAÇÕES CLÍNICAS 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 		ETEC/ </a:t>
            </a:r>
            <a:r>
              <a:rPr lang="pt-BR" dirty="0" err="1"/>
              <a:t>enterotoxigênica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60812"/>
            <a:ext cx="8946541" cy="4353636"/>
          </a:xfrm>
        </p:spPr>
        <p:txBody>
          <a:bodyPr>
            <a:normAutofit fontScale="85000" lnSpcReduction="20000"/>
          </a:bodyPr>
          <a:lstStyle/>
          <a:p>
            <a:r>
              <a:rPr lang="pt-BR" sz="2800" dirty="0"/>
              <a:t>- Diarreia desenvolve-se nos primeiros dias após o nascimento</a:t>
            </a:r>
          </a:p>
          <a:p>
            <a:r>
              <a:rPr lang="pt-BR" sz="2800" dirty="0"/>
              <a:t>- Em alguns casos, fezes aquosas; em outros, pastosas, brancas ou amareladas e fétidas.</a:t>
            </a:r>
          </a:p>
          <a:p>
            <a:r>
              <a:rPr lang="pt-BR" sz="2800" dirty="0"/>
              <a:t>-Apatia</a:t>
            </a:r>
          </a:p>
          <a:p>
            <a:r>
              <a:rPr lang="pt-BR" sz="2800" dirty="0"/>
              <a:t>-Material fecal pode acumular-se na cauda e nos membros posteriores</a:t>
            </a:r>
          </a:p>
          <a:p>
            <a:r>
              <a:rPr lang="pt-BR" sz="2800" dirty="0"/>
              <a:t>- Este quadro clínico se manifesta por </a:t>
            </a:r>
            <a:r>
              <a:rPr lang="pt-BR" sz="2800" dirty="0" err="1"/>
              <a:t>diarréia</a:t>
            </a:r>
            <a:r>
              <a:rPr lang="pt-BR" sz="2800" dirty="0"/>
              <a:t> liquida, dor abdominal, febre baixa, náusea e mal estar.</a:t>
            </a:r>
          </a:p>
          <a:p>
            <a:r>
              <a:rPr lang="pt-BR" sz="2800" dirty="0" smtClean="0"/>
              <a:t>Diarreia </a:t>
            </a:r>
            <a:r>
              <a:rPr lang="pt-BR" sz="2800" dirty="0"/>
              <a:t>aquosa e profusa leva rapidamente à desidratação, à fraqueza e </a:t>
            </a:r>
            <a:r>
              <a:rPr lang="pt-BR" sz="2800" dirty="0" smtClean="0"/>
              <a:t>consequentemente à </a:t>
            </a:r>
            <a:r>
              <a:rPr lang="pt-BR" sz="2800" dirty="0"/>
              <a:t>morte</a:t>
            </a:r>
            <a:r>
              <a:rPr lang="pt-BR" sz="2800" dirty="0" smtClean="0"/>
              <a:t>.</a:t>
            </a:r>
            <a:r>
              <a:rPr lang="pt-BR" sz="2800" dirty="0"/>
              <a:t>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342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55138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349" y="1152983"/>
            <a:ext cx="4599296" cy="4640239"/>
          </a:xfrm>
        </p:spPr>
      </p:pic>
    </p:spTree>
    <p:extLst>
      <p:ext uri="{BB962C8B-B14F-4D97-AF65-F5344CB8AC3E}">
        <p14:creationId xmlns:p14="http://schemas.microsoft.com/office/powerpoint/2010/main" val="373896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381" y="480013"/>
            <a:ext cx="9404723" cy="1400530"/>
          </a:xfrm>
        </p:spPr>
        <p:txBody>
          <a:bodyPr/>
          <a:lstStyle/>
          <a:p>
            <a:r>
              <a:rPr lang="pt-BR" sz="6000" dirty="0" smtClean="0"/>
              <a:t>O que é?</a:t>
            </a:r>
            <a:endParaRPr lang="pt-BR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563" y="2402006"/>
            <a:ext cx="8946541" cy="3521122"/>
          </a:xfrm>
        </p:spPr>
        <p:txBody>
          <a:bodyPr>
            <a:normAutofit/>
          </a:bodyPr>
          <a:lstStyle/>
          <a:p>
            <a:r>
              <a:rPr lang="pt-BR" sz="3600" dirty="0"/>
              <a:t>É uma habitante normal do intestino humano, sua contaminação se da logo após o nascimento.</a:t>
            </a:r>
          </a:p>
          <a:p>
            <a:r>
              <a:rPr lang="pt-BR" sz="3600" dirty="0" err="1"/>
              <a:t>Colibacilose</a:t>
            </a:r>
            <a:r>
              <a:rPr lang="pt-BR" sz="3600" dirty="0"/>
              <a:t> (infecções causadas pela </a:t>
            </a:r>
            <a:r>
              <a:rPr lang="pt-BR" sz="3600" i="1" dirty="0"/>
              <a:t>E. coli).</a:t>
            </a:r>
            <a:endParaRPr lang="pt-BR" sz="3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99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539" y="4069375"/>
            <a:ext cx="9404723" cy="1826458"/>
          </a:xfrm>
        </p:spPr>
        <p:txBody>
          <a:bodyPr/>
          <a:lstStyle/>
          <a:p>
            <a:r>
              <a:rPr lang="pt-BR" sz="3600" dirty="0"/>
              <a:t>Sua presença na água e nos alimentos indica presença de contaminação fecal.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893" y="689212"/>
            <a:ext cx="6796585" cy="2995684"/>
          </a:xfrm>
        </p:spPr>
      </p:pic>
    </p:spTree>
    <p:extLst>
      <p:ext uri="{BB962C8B-B14F-4D97-AF65-F5344CB8AC3E}">
        <p14:creationId xmlns:p14="http://schemas.microsoft.com/office/powerpoint/2010/main" val="74415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/>
              <a:t>Diarreia por </a:t>
            </a:r>
            <a:r>
              <a:rPr lang="pt-BR" sz="4400" b="1" i="1" dirty="0"/>
              <a:t>E. coli</a:t>
            </a:r>
            <a:r>
              <a:rPr lang="pt-BR" sz="4400" b="1" dirty="0"/>
              <a:t> </a:t>
            </a:r>
            <a:r>
              <a:rPr lang="pt-BR" sz="4400" b="1" dirty="0" err="1"/>
              <a:t>enterotoxigênica</a:t>
            </a:r>
            <a:r>
              <a:rPr lang="pt-BR" sz="4400" b="1" dirty="0"/>
              <a:t> (ETEC)</a:t>
            </a:r>
            <a:endParaRPr lang="pt-B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35" y="3267568"/>
            <a:ext cx="8946541" cy="4195481"/>
          </a:xfrm>
        </p:spPr>
        <p:txBody>
          <a:bodyPr>
            <a:normAutofit/>
          </a:bodyPr>
          <a:lstStyle/>
          <a:p>
            <a:r>
              <a:rPr lang="pt-BR" sz="3200" dirty="0"/>
              <a:t>Linhagens de </a:t>
            </a:r>
            <a:r>
              <a:rPr lang="pt-BR" sz="3200" i="1" dirty="0"/>
              <a:t>Escherichia coli </a:t>
            </a:r>
            <a:r>
              <a:rPr lang="pt-BR" sz="3200" dirty="0"/>
              <a:t>enterotoxigênicas são consideradas como importante agente da diarreia</a:t>
            </a:r>
            <a:r>
              <a:rPr lang="pt-BR" sz="3600" dirty="0"/>
              <a:t>.</a:t>
            </a:r>
          </a:p>
          <a:p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28551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977" y="6858000"/>
            <a:ext cx="9404723" cy="140053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977" y="701789"/>
            <a:ext cx="8946541" cy="5630772"/>
          </a:xfrm>
        </p:spPr>
        <p:txBody>
          <a:bodyPr>
            <a:noAutofit/>
          </a:bodyPr>
          <a:lstStyle/>
          <a:p>
            <a:r>
              <a:rPr lang="pt-BR" sz="3200" dirty="0"/>
              <a:t>Em humanos ocorre principalmente entre crianças e turistas em países em desenvolvimento (Diarreia do viajante).</a:t>
            </a:r>
          </a:p>
          <a:p>
            <a:r>
              <a:rPr lang="pt-BR" sz="3200" dirty="0"/>
              <a:t>Nos animais é causadora da diarreia </a:t>
            </a:r>
            <a:r>
              <a:rPr lang="pt-BR" sz="3200" dirty="0" smtClean="0"/>
              <a:t>no </a:t>
            </a:r>
            <a:r>
              <a:rPr lang="pt-BR" sz="3200" dirty="0"/>
              <a:t>suíno, bezerros e cordeiros recém-nascidos; diarreia pós desmame dos leitões.</a:t>
            </a:r>
          </a:p>
          <a:p>
            <a:r>
              <a:rPr lang="pt-BR" sz="3200" dirty="0"/>
              <a:t>A </a:t>
            </a:r>
            <a:r>
              <a:rPr lang="pt-BR" sz="3200" dirty="0" err="1"/>
              <a:t>colibacilose</a:t>
            </a:r>
            <a:r>
              <a:rPr lang="pt-BR" sz="3200" dirty="0"/>
              <a:t> é a enfermidade entérica de maior impacto na suinocultura.</a:t>
            </a:r>
          </a:p>
          <a:p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29136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Patogenicidade e imunidade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228300"/>
            <a:ext cx="8946541" cy="5008728"/>
          </a:xfrm>
        </p:spPr>
        <p:txBody>
          <a:bodyPr>
            <a:normAutofit/>
          </a:bodyPr>
          <a:lstStyle/>
          <a:p>
            <a:r>
              <a:rPr lang="pt-BR" sz="2600" dirty="0"/>
              <a:t>Fatores de virulência que podem ser encontrados nos membros da </a:t>
            </a:r>
            <a:r>
              <a:rPr lang="pt-BR" sz="2600" dirty="0" smtClean="0"/>
              <a:t>família</a:t>
            </a:r>
          </a:p>
          <a:p>
            <a:endParaRPr lang="pt-BR" sz="2600" dirty="0"/>
          </a:p>
          <a:p>
            <a:pPr marL="0" indent="0">
              <a:buNone/>
            </a:pPr>
            <a:r>
              <a:rPr lang="pt-BR" sz="2600" dirty="0" smtClean="0"/>
              <a:t> </a:t>
            </a:r>
            <a:endParaRPr lang="pt-BR" sz="2600" dirty="0"/>
          </a:p>
          <a:p>
            <a:r>
              <a:rPr lang="pt-BR" sz="2400" dirty="0" err="1"/>
              <a:t>Enterobacteriaceae</a:t>
            </a:r>
            <a:r>
              <a:rPr lang="pt-BR" sz="2400" dirty="0" smtClean="0"/>
              <a:t>: </a:t>
            </a:r>
            <a:r>
              <a:rPr lang="pt-BR" sz="2400" dirty="0" err="1" smtClean="0"/>
              <a:t>Endotoxina</a:t>
            </a:r>
            <a:r>
              <a:rPr lang="pt-BR" sz="2400" dirty="0" smtClean="0"/>
              <a:t> </a:t>
            </a:r>
            <a:r>
              <a:rPr lang="pt-BR" sz="2400" dirty="0">
                <a:sym typeface="Wingdings" panose="05000000000000000000" pitchFamily="2" charset="2"/>
              </a:rPr>
              <a:t></a:t>
            </a:r>
            <a:r>
              <a:rPr lang="pt-BR" sz="2400" dirty="0"/>
              <a:t> responsável pelo início de muitas manifestações sistêmicas em </a:t>
            </a:r>
            <a:r>
              <a:rPr lang="pt-BR" sz="2400" dirty="0" smtClean="0"/>
              <a:t>Gram-negativos</a:t>
            </a:r>
          </a:p>
          <a:p>
            <a:r>
              <a:rPr lang="pt-BR" sz="2400" dirty="0" smtClean="0"/>
              <a:t> Cápsula </a:t>
            </a:r>
            <a:r>
              <a:rPr lang="pt-BR" sz="2400" dirty="0">
                <a:sym typeface="Wingdings" panose="05000000000000000000" pitchFamily="2" charset="2"/>
              </a:rPr>
              <a:t></a:t>
            </a:r>
            <a:r>
              <a:rPr lang="pt-BR" sz="2400" dirty="0"/>
              <a:t> Ag capsulares hidrofílicos repelem a superfície celular hidrofóbica dos fagócitos; o papel protetor da cápsula diminui quando ocorre desenvolvimento de Ac </a:t>
            </a:r>
            <a:r>
              <a:rPr lang="pt-BR" sz="2400" dirty="0" err="1"/>
              <a:t>anticapsulares</a:t>
            </a:r>
            <a:r>
              <a:rPr lang="pt-BR" sz="2400" dirty="0"/>
              <a:t> específicos.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705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973656" y="6858000"/>
            <a:ext cx="9404723" cy="2183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723332"/>
            <a:ext cx="8946541" cy="5525068"/>
          </a:xfrm>
        </p:spPr>
        <p:txBody>
          <a:bodyPr>
            <a:normAutofit/>
          </a:bodyPr>
          <a:lstStyle/>
          <a:p>
            <a:r>
              <a:rPr lang="pt-BR" sz="2800" dirty="0"/>
              <a:t> Variação de fase antigênica </a:t>
            </a:r>
            <a:r>
              <a:rPr lang="pt-BR" sz="2800" dirty="0">
                <a:sym typeface="Wingdings" panose="05000000000000000000" pitchFamily="2" charset="2"/>
              </a:rPr>
              <a:t></a:t>
            </a:r>
            <a:r>
              <a:rPr lang="pt-BR" sz="2800" dirty="0"/>
              <a:t> a expressão dos Ag K e H está sob controle genético do microrganismo – cada um desses Ag pode ser expresso ou não expresso (= variação de fase) podendo proteger as bactérias da morte celular mediada por Ac.</a:t>
            </a:r>
          </a:p>
          <a:p>
            <a:endParaRPr lang="pt-BR" sz="2800" dirty="0" smtClean="0"/>
          </a:p>
          <a:p>
            <a:r>
              <a:rPr lang="pt-BR" sz="2800" dirty="0" smtClean="0"/>
              <a:t>Resistência </a:t>
            </a:r>
            <a:r>
              <a:rPr lang="pt-BR" sz="2800" dirty="0"/>
              <a:t>a agentes antimicrobianos </a:t>
            </a:r>
            <a:r>
              <a:rPr lang="pt-BR" sz="2800" dirty="0">
                <a:sym typeface="Wingdings" panose="05000000000000000000" pitchFamily="2" charset="2"/>
              </a:rPr>
              <a:t></a:t>
            </a:r>
            <a:r>
              <a:rPr lang="pt-BR" sz="2800" dirty="0"/>
              <a:t> os microrganismos podem desenvolver resistência aos antimicrobianos rapidamente; pode ser codificada por plasmídeos transferíveis entre espécies, gêneros e ata famílias diferentes.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323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/>
              <a:t>Patogenia ETEC </a:t>
            </a:r>
            <a:endParaRPr lang="pt-B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443416"/>
          </a:xfrm>
        </p:spPr>
        <p:txBody>
          <a:bodyPr>
            <a:normAutofit lnSpcReduction="10000"/>
          </a:bodyPr>
          <a:lstStyle/>
          <a:p>
            <a:r>
              <a:rPr lang="pt-BR" sz="2800" dirty="0"/>
              <a:t>Infecção oral por uma linhagem patogênica de E. coli, colonização do intestino e produção de toxinas são pré-requisitos para o desenvolvimento da doença</a:t>
            </a:r>
            <a:r>
              <a:rPr lang="pt-BR" sz="2800" dirty="0" smtClean="0"/>
              <a:t>.</a:t>
            </a:r>
          </a:p>
          <a:p>
            <a:r>
              <a:rPr lang="pt-BR" sz="2800" dirty="0" err="1"/>
              <a:t>Adesinas</a:t>
            </a:r>
            <a:r>
              <a:rPr lang="pt-BR" sz="2800" dirty="0"/>
              <a:t> fimbriais presentes em muitas linhagens de E. coli enterotoxigênicas permitem a ligação a superfícies mucosas do intestino delgado e no trato urinário inferior</a:t>
            </a:r>
            <a:r>
              <a:rPr lang="pt-BR" sz="2800" dirty="0" smtClean="0"/>
              <a:t>.</a:t>
            </a:r>
          </a:p>
          <a:p>
            <a:r>
              <a:rPr lang="pt-BR" sz="2800" dirty="0" err="1"/>
              <a:t>Adesinas</a:t>
            </a:r>
            <a:r>
              <a:rPr lang="pt-BR" sz="2800" dirty="0"/>
              <a:t> mais comuns: K88 – suínos (F4); K99 – bezerros e cordeiros (F5)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772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338" y="6858000"/>
            <a:ext cx="9404723" cy="1400530"/>
          </a:xfrm>
        </p:spPr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6142" y="1146412"/>
            <a:ext cx="8946541" cy="4856327"/>
          </a:xfrm>
        </p:spPr>
        <p:txBody>
          <a:bodyPr>
            <a:normAutofit/>
          </a:bodyPr>
          <a:lstStyle/>
          <a:p>
            <a:r>
              <a:rPr lang="pt-BR" sz="3200" dirty="0"/>
              <a:t>A ETEC produz uma toxina sensível ao calor (LT), uma toxina termoestável (ST).</a:t>
            </a:r>
          </a:p>
          <a:p>
            <a:r>
              <a:rPr lang="pt-BR" sz="3200" dirty="0"/>
              <a:t>	LT – estimula adenilato ciclase e induz hipersecreção de fluidos para o intestino;</a:t>
            </a:r>
          </a:p>
          <a:p>
            <a:r>
              <a:rPr lang="pt-BR" sz="3200" dirty="0"/>
              <a:t>	ST – aumento da atividade da guanilato ciclase dos enterócitos, estimulando a secreção de fluidos e eletrólitos para luz intestinal e inibindo absorção de fluidos no intestino</a:t>
            </a:r>
            <a:r>
              <a:rPr lang="pt-BR" sz="3200" b="1" dirty="0"/>
              <a:t>.</a:t>
            </a:r>
            <a:endParaRPr lang="pt-BR" sz="3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158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339</Words>
  <Application>Microsoft Office PowerPoint</Application>
  <PresentationFormat>Personalizar</PresentationFormat>
  <Paragraphs>37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Ion</vt:lpstr>
      <vt:lpstr>       Escherichia coli  enterotoxigenica (ETEC)</vt:lpstr>
      <vt:lpstr>O que é?</vt:lpstr>
      <vt:lpstr>Sua presença na água e nos alimentos indica presença de contaminação fecal. </vt:lpstr>
      <vt:lpstr>Diarreia por E. coli enterotoxigênica (ETEC)</vt:lpstr>
      <vt:lpstr>Apresentação do PowerPoint</vt:lpstr>
      <vt:lpstr>Patogenicidade e imunidade </vt:lpstr>
      <vt:lpstr>Apresentação do PowerPoint</vt:lpstr>
      <vt:lpstr>Patogenia ETEC </vt:lpstr>
      <vt:lpstr>Apresentação do PowerPoint</vt:lpstr>
      <vt:lpstr>Apresentação do PowerPoint</vt:lpstr>
      <vt:lpstr>MANIFESTAÇÕES CLÍNICAS     ETEC/ enterotoxigênica 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Escherichia coli   enterotoxigenica (ETEC)</dc:title>
  <dc:creator>Ariel Hermann</dc:creator>
  <cp:lastModifiedBy>tais</cp:lastModifiedBy>
  <cp:revision>10</cp:revision>
  <dcterms:created xsi:type="dcterms:W3CDTF">2014-11-26T01:06:50Z</dcterms:created>
  <dcterms:modified xsi:type="dcterms:W3CDTF">2014-11-26T02:59:45Z</dcterms:modified>
</cp:coreProperties>
</file>